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69" r:id="rId4"/>
    <p:sldId id="268" r:id="rId5"/>
    <p:sldId id="267" r:id="rId6"/>
    <p:sldId id="266" r:id="rId7"/>
    <p:sldId id="265" r:id="rId8"/>
    <p:sldId id="264" r:id="rId9"/>
    <p:sldId id="272" r:id="rId10"/>
    <p:sldId id="271" r:id="rId11"/>
    <p:sldId id="270" r:id="rId12"/>
    <p:sldId id="274" r:id="rId13"/>
    <p:sldId id="282" r:id="rId14"/>
    <p:sldId id="283" r:id="rId15"/>
    <p:sldId id="284" r:id="rId16"/>
    <p:sldId id="285" r:id="rId17"/>
    <p:sldId id="28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E24D-F072-483D-9303-F34EB2B9E8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74B79-81F2-49A1-A60E-8AEAC1D232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50280-367B-4AF8-A3D3-C1141F4864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E814-52F9-43EE-8C85-6DD0CB9A35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904FC-AB9A-4A17-A5FD-2709E30018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935B-0F2C-47F0-AE05-14AF9DF1B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AF1F-368B-442C-98D5-FBA1200BD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9A36-6674-4695-8E4E-51456C8AFC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9C077-1652-41D0-98F3-9EB1D5C136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85639-032A-4E57-B6B7-27C13D0D9D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3F17-BAD4-40A1-95B7-9B0D07554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5F39C97-C1E7-42C2-A8F3-4DD2F8D4C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143932" cy="928694"/>
          </a:xfrm>
        </p:spPr>
        <p:txBody>
          <a:bodyPr/>
          <a:lstStyle/>
          <a:p>
            <a:r>
              <a:rPr lang="ru-RU" dirty="0" smtClean="0"/>
              <a:t>Состав продуктов питания. Способы выбора продуктов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928934"/>
            <a:ext cx="5357850" cy="2143140"/>
          </a:xfrm>
        </p:spPr>
        <p:txBody>
          <a:bodyPr/>
          <a:lstStyle/>
          <a:p>
            <a:r>
              <a:rPr lang="ru-RU" b="1" dirty="0" smtClean="0"/>
              <a:t>В состав продуктов питания  входят белки, жиры, углеводы и витамины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http://igroprom.ua/upload/smile_fruits_1321_fdhdfh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2714644" cy="262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286676" cy="1461797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20000"/>
                <a:gd name="adj2" fmla="val -38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Физкультминутка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785813" y="1857375"/>
            <a:ext cx="75009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Руки за голову, пальцы переплетены, локти отведены в стороны.</a:t>
            </a:r>
          </a:p>
          <a:p>
            <a:r>
              <a:rPr lang="ru-RU" sz="2400" i="1"/>
              <a:t>1 – прогнитесь, потянитесь, голову наклоните назад, напрягите все мышцы тела, сделайте вдох;</a:t>
            </a:r>
          </a:p>
          <a:p>
            <a:r>
              <a:rPr lang="ru-RU" sz="2400" i="1"/>
              <a:t> 2 – слегка наклонитесь вперед, сделайте выдох.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85750" y="285750"/>
            <a:ext cx="9072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smtClean="0">
                <a:solidFill>
                  <a:srgbClr val="007000"/>
                </a:solidFill>
              </a:rPr>
              <a:t>Загадки</a:t>
            </a:r>
            <a:endParaRPr lang="ru-RU" sz="5400" b="1" i="1" dirty="0">
              <a:solidFill>
                <a:srgbClr val="007000"/>
              </a:solidFill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642938" y="1500188"/>
            <a:ext cx="3786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000" i="1"/>
              <a:t>Близнецы на тонкой ветке –</a:t>
            </a:r>
          </a:p>
          <a:p>
            <a:pPr marL="342900" indent="-342900"/>
            <a:r>
              <a:rPr lang="ru-RU" sz="2000" i="1"/>
              <a:t>Все лозы родные детки.</a:t>
            </a:r>
          </a:p>
          <a:p>
            <a:pPr marL="342900" indent="-342900"/>
            <a:r>
              <a:rPr lang="ru-RU" sz="2000" i="1"/>
              <a:t>Гостю каждый в доме рад.</a:t>
            </a:r>
          </a:p>
          <a:p>
            <a:pPr marL="342900" indent="-342900"/>
            <a:r>
              <a:rPr lang="ru-RU" sz="2000" i="1"/>
              <a:t>Это сладкий …</a:t>
            </a:r>
          </a:p>
          <a:p>
            <a:pPr marL="342900" indent="-342900"/>
            <a:endParaRPr lang="ru-RU" sz="2000" i="1"/>
          </a:p>
          <a:p>
            <a:pPr marL="342900" indent="-342900"/>
            <a:r>
              <a:rPr lang="ru-RU" sz="2000" i="1"/>
              <a:t>2) Младший брат апельсина.</a:t>
            </a:r>
          </a:p>
          <a:p>
            <a:pPr marL="342900" indent="-342900"/>
            <a:endParaRPr lang="ru-RU" sz="2000" i="1"/>
          </a:p>
          <a:p>
            <a:pPr marL="342900" indent="-342900"/>
            <a:r>
              <a:rPr lang="ru-RU" sz="2000" i="1"/>
              <a:t>3) Маленькая печка с красными угольками.</a:t>
            </a:r>
          </a:p>
          <a:p>
            <a:pPr marL="342900" indent="-342900"/>
            <a:endParaRPr lang="ru-RU" sz="2000" i="1"/>
          </a:p>
          <a:p>
            <a:pPr marL="342900" indent="-342900"/>
            <a:r>
              <a:rPr lang="ru-RU" sz="2000" i="1"/>
              <a:t>4) Все о ней боксеры знают, </a:t>
            </a:r>
          </a:p>
          <a:p>
            <a:pPr marL="342900" indent="-342900"/>
            <a:r>
              <a:rPr lang="ru-RU" sz="2000" i="1"/>
              <a:t>С ней удар свой развивают, </a:t>
            </a:r>
          </a:p>
          <a:p>
            <a:pPr marL="342900" indent="-342900"/>
            <a:r>
              <a:rPr lang="ru-RU" sz="2000" i="1"/>
              <a:t>Хоть она и неуклюжа,</a:t>
            </a:r>
          </a:p>
          <a:p>
            <a:pPr marL="342900" indent="-342900"/>
            <a:r>
              <a:rPr lang="ru-RU" sz="2000" i="1"/>
              <a:t>Но на фрукт похожа …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4572000" y="1428750"/>
            <a:ext cx="42148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5) </a:t>
            </a:r>
            <a:r>
              <a:rPr lang="ru-RU" sz="2000" i="1"/>
              <a:t>Желтый цитрусовый плод</a:t>
            </a:r>
          </a:p>
          <a:p>
            <a:r>
              <a:rPr lang="ru-RU" sz="2000" i="1"/>
              <a:t>В странах солнечных растет,</a:t>
            </a:r>
          </a:p>
          <a:p>
            <a:r>
              <a:rPr lang="ru-RU" sz="2000" i="1"/>
              <a:t>Но на вкус кислейший он,</a:t>
            </a:r>
          </a:p>
          <a:p>
            <a:r>
              <a:rPr lang="ru-RU" sz="2000" i="1"/>
              <a:t>А зовут его …</a:t>
            </a:r>
          </a:p>
          <a:p>
            <a:endParaRPr lang="ru-RU" sz="2000" i="1"/>
          </a:p>
          <a:p>
            <a:r>
              <a:rPr lang="ru-RU" sz="2000" i="1"/>
              <a:t>6) С виду он как рыжий мяч,</a:t>
            </a:r>
          </a:p>
          <a:p>
            <a:r>
              <a:rPr lang="ru-RU" sz="2000" i="1"/>
              <a:t>Только вот не мчится вскачь.</a:t>
            </a:r>
          </a:p>
          <a:p>
            <a:r>
              <a:rPr lang="ru-RU" sz="2000" i="1"/>
              <a:t>В нем полезный витамин – </a:t>
            </a:r>
          </a:p>
          <a:p>
            <a:r>
              <a:rPr lang="ru-RU" sz="2000" i="1"/>
              <a:t>Это спелый …</a:t>
            </a:r>
          </a:p>
          <a:p>
            <a:endParaRPr lang="ru-RU" sz="2000" i="1"/>
          </a:p>
          <a:p>
            <a:r>
              <a:rPr lang="ru-RU" sz="2000" i="1"/>
              <a:t>7) Далеко на юге где-то</a:t>
            </a:r>
          </a:p>
          <a:p>
            <a:r>
              <a:rPr lang="ru-RU" sz="2000" i="1"/>
              <a:t>Он растет зимой и летом.</a:t>
            </a:r>
          </a:p>
          <a:p>
            <a:r>
              <a:rPr lang="ru-RU" sz="2000" i="1"/>
              <a:t>Удивит собою нас</a:t>
            </a:r>
          </a:p>
          <a:p>
            <a:r>
              <a:rPr lang="ru-RU" sz="2000" i="1"/>
              <a:t>Толстокожий …</a:t>
            </a:r>
          </a:p>
          <a:p>
            <a:endParaRPr lang="ru-RU" sz="2000" i="1"/>
          </a:p>
          <a:p>
            <a:r>
              <a:rPr lang="ru-RU" sz="2000" i="1"/>
              <a:t>8) Как назвать все это одним словом?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85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7000"/>
                </a:solidFill>
              </a:rPr>
              <a:t>Игра «Полезно или вредно?»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71500" y="1500188"/>
            <a:ext cx="8072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Разделите продукты на две группы: что полезно, а что вредно для детского организма.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714625"/>
          <a:ext cx="8429685" cy="314327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85937"/>
                <a:gridCol w="1685937"/>
                <a:gridCol w="1685937"/>
                <a:gridCol w="1685937"/>
                <a:gridCol w="1685937"/>
              </a:tblGrid>
              <a:tr h="1047758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ФРУКТЫ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КРУПЫ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ТОРТ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КОКА-КОЛА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ТВОРОГ</a:t>
                      </a:r>
                      <a:endParaRPr lang="ru-RU" b="1" i="1" dirty="0"/>
                    </a:p>
                  </a:txBody>
                  <a:tcPr/>
                </a:tc>
              </a:tr>
              <a:tr h="1047758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КОНФЕТЫ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ОРЕХИ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ЧИПСЫ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РЫБА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ШОКОЛАД</a:t>
                      </a:r>
                      <a:endParaRPr lang="ru-RU" b="1" i="1" dirty="0"/>
                    </a:p>
                  </a:txBody>
                  <a:tcPr/>
                </a:tc>
              </a:tr>
              <a:tr h="1047758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ГАМБУРГЕРЫ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МЯСО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КАРТОФЕЛЬ ФРИ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ЛУК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МОЛОКО</a:t>
                      </a: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продуктов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Продукты бывают доброкачественные и недоброкачественные.</a:t>
            </a:r>
            <a:r>
              <a:rPr lang="ru-RU" dirty="0" smtClean="0"/>
              <a:t> </a:t>
            </a:r>
            <a:r>
              <a:rPr lang="ru-RU" dirty="0" smtClean="0"/>
              <a:t>Мы </a:t>
            </a:r>
            <a:r>
              <a:rPr lang="ru-RU" dirty="0" smtClean="0"/>
              <a:t>должны употреблять в пищу  только хорошие, доброкачественные продукты.</a:t>
            </a:r>
          </a:p>
          <a:p>
            <a:r>
              <a:rPr lang="ru-RU" b="1" dirty="0" smtClean="0"/>
              <a:t>Доброкачественный продукт</a:t>
            </a:r>
            <a:r>
              <a:rPr lang="ru-RU" dirty="0" smtClean="0"/>
              <a:t> – это значит хороший </a:t>
            </a:r>
            <a:r>
              <a:rPr lang="ru-RU" dirty="0" smtClean="0"/>
              <a:t>продукт.</a:t>
            </a:r>
            <a:r>
              <a:rPr lang="ru-RU" dirty="0" smtClean="0"/>
              <a:t> Доброкачественность продуктов определяют по следующим признакам: внешний вид (цвет продукта), консистенция, вкус и запах.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82885"/>
            <a:ext cx="7215238" cy="902975"/>
          </a:xfrm>
        </p:spPr>
        <p:txBody>
          <a:bodyPr/>
          <a:lstStyle/>
          <a:p>
            <a:r>
              <a:rPr lang="ru-RU" dirty="0" smtClean="0"/>
              <a:t>Качество продуктов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072494" cy="492922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b="1" dirty="0" smtClean="0"/>
              <a:t>Консистенция </a:t>
            </a:r>
            <a:r>
              <a:rPr lang="ru-RU" dirty="0" smtClean="0"/>
              <a:t>– степень плотности вещества, густота, вязкость чего-либо</a:t>
            </a:r>
            <a:r>
              <a:rPr lang="ru-RU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Органолептическая экспертиза  </a:t>
            </a:r>
            <a:r>
              <a:rPr lang="ru-RU" dirty="0" smtClean="0"/>
              <a:t>– исследование продукта для определения его качества</a:t>
            </a:r>
            <a:r>
              <a:rPr lang="ru-RU" dirty="0" smtClean="0"/>
              <a:t>.</a:t>
            </a:r>
            <a:r>
              <a:rPr lang="ru-RU" dirty="0" smtClean="0"/>
              <a:t> Органолептическую экспертизу проводят в специальных лабораториях ЦГСЭН – центр государственного санитарно-эпидемиологического надзора. Проводит такую экспертизу врач-лаборант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буду называть различные продукты. Если продукт не скоропортящийся и его можно хранить в шкафу, то вы поднимаете руки вверх. </a:t>
            </a:r>
          </a:p>
          <a:p>
            <a:r>
              <a:rPr lang="ru-RU" dirty="0" smtClean="0"/>
              <a:t>Если же продукт скоропортящийся и его обязательно хранить в холодильнике – приседаете.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Выбираем, где хранить продукты?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00240"/>
            <a:ext cx="7215238" cy="4125923"/>
          </a:xfrm>
        </p:spPr>
        <p:txBody>
          <a:bodyPr/>
          <a:lstStyle/>
          <a:p>
            <a:r>
              <a:rPr lang="ru-RU" dirty="0" smtClean="0"/>
              <a:t>Продукты: </a:t>
            </a:r>
          </a:p>
          <a:p>
            <a:r>
              <a:rPr lang="ru-RU" dirty="0" smtClean="0"/>
              <a:t>Мясо, молоко, яйца, макароны, мед, растительное масло, сливочное масло, апельсины, помидоры, </a:t>
            </a:r>
            <a:r>
              <a:rPr lang="ru-RU" dirty="0" smtClean="0"/>
              <a:t>хлеб, творог, крупа гречневая , рыба, йогурт, пирожное, печенье, торт.</a:t>
            </a:r>
            <a:endParaRPr lang="ru-RU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1)Что </a:t>
            </a:r>
            <a:r>
              <a:rPr lang="ru-RU" dirty="0" smtClean="0"/>
              <a:t>такое органолептическая экспертиза продукта? </a:t>
            </a:r>
            <a:br>
              <a:rPr lang="ru-RU" dirty="0" smtClean="0"/>
            </a:br>
            <a:r>
              <a:rPr lang="ru-RU" dirty="0" smtClean="0"/>
              <a:t>2) Какие по качеству бывают продукты? </a:t>
            </a:r>
            <a:br>
              <a:rPr lang="ru-RU" dirty="0" smtClean="0"/>
            </a:br>
            <a:r>
              <a:rPr lang="ru-RU" dirty="0" smtClean="0"/>
              <a:t>3) По каким признакам или показателям определяют качество продукта?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15370" cy="431164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Вопросы для закрепления</a:t>
            </a:r>
            <a:endParaRPr lang="ru-RU" sz="40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000250" y="0"/>
            <a:ext cx="5786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007000"/>
                </a:solidFill>
              </a:rPr>
              <a:t>Белки</a:t>
            </a:r>
          </a:p>
        </p:txBody>
      </p:sp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285750" y="928688"/>
            <a:ext cx="38576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Белки</a:t>
            </a:r>
            <a:r>
              <a:rPr lang="ru-RU" sz="2400" i="1" dirty="0">
                <a:solidFill>
                  <a:srgbClr val="FF0000"/>
                </a:solidFill>
              </a:rPr>
              <a:t> – </a:t>
            </a:r>
            <a:r>
              <a:rPr lang="ru-RU" sz="2400" dirty="0">
                <a:solidFill>
                  <a:srgbClr val="FF0000"/>
                </a:solidFill>
              </a:rPr>
              <a:t>это строительный материал человеческого организма</a:t>
            </a:r>
            <a:r>
              <a:rPr lang="ru-RU" sz="2400" dirty="0"/>
              <a:t>. Если белков в питании не достает, взрослый человек ощущает упадок сил, у него снижается работоспособность, организм хуже сопротивляется инфекции и простуде. Что касается детей, то при неполноценном белковом питании сильно отстают в развитии. </a:t>
            </a:r>
          </a:p>
        </p:txBody>
      </p:sp>
      <p:pic>
        <p:nvPicPr>
          <p:cNvPr id="11277" name="Picture 13" descr="http://www.moya-besedka.ru/wp-content/uploads/2011/10/Image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00306"/>
            <a:ext cx="4772025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4071938" y="1000125"/>
            <a:ext cx="47863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Суточная норма потребления белков зависит от физической нагрузки. Высокая норма потребления – 120 г, низкая – 80 г.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143125" y="142875"/>
            <a:ext cx="5000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 dirty="0">
                <a:solidFill>
                  <a:srgbClr val="007000"/>
                </a:solidFill>
              </a:rPr>
              <a:t>Углеводы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71500" y="1071563"/>
            <a:ext cx="807243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Углеводы</a:t>
            </a:r>
            <a:r>
              <a:rPr lang="ru-RU" sz="2400" dirty="0">
                <a:solidFill>
                  <a:srgbClr val="FF0000"/>
                </a:solidFill>
              </a:rPr>
              <a:t>, как и </a:t>
            </a:r>
            <a:r>
              <a:rPr lang="ru-RU" sz="2400" i="1" dirty="0">
                <a:solidFill>
                  <a:srgbClr val="FF0000"/>
                </a:solidFill>
              </a:rPr>
              <a:t>белки</a:t>
            </a:r>
            <a:r>
              <a:rPr lang="ru-RU" sz="2400" dirty="0">
                <a:solidFill>
                  <a:srgbClr val="FF0000"/>
                </a:solidFill>
              </a:rPr>
              <a:t> и </a:t>
            </a:r>
            <a:r>
              <a:rPr lang="ru-RU" sz="2400" i="1" dirty="0">
                <a:solidFill>
                  <a:srgbClr val="FF0000"/>
                </a:solidFill>
              </a:rPr>
              <a:t>жиры</a:t>
            </a:r>
            <a:r>
              <a:rPr lang="ru-RU" sz="2400" dirty="0">
                <a:solidFill>
                  <a:srgbClr val="FF0000"/>
                </a:solidFill>
              </a:rPr>
              <a:t>, - важнейшие компоненты пищевого рациона</a:t>
            </a:r>
            <a:r>
              <a:rPr lang="ru-RU" sz="2400" dirty="0"/>
              <a:t>. Углеводы составляют значительную часть растительной пищи, </a:t>
            </a:r>
            <a:r>
              <a:rPr lang="ru-RU" sz="2400" i="1" dirty="0"/>
              <a:t>являются источником энергии.</a:t>
            </a:r>
          </a:p>
          <a:p>
            <a:r>
              <a:rPr lang="ru-RU" sz="2400" dirty="0"/>
              <a:t>Делятся </a:t>
            </a:r>
            <a:r>
              <a:rPr lang="ru-RU" sz="2400" dirty="0" smtClean="0"/>
              <a:t>на сладкие, </a:t>
            </a:r>
            <a:r>
              <a:rPr lang="ru-RU" sz="2400" dirty="0"/>
              <a:t>не сладкие на вкус.</a:t>
            </a:r>
          </a:p>
          <a:p>
            <a:endParaRPr lang="ru-RU" dirty="0"/>
          </a:p>
        </p:txBody>
      </p:sp>
      <p:pic>
        <p:nvPicPr>
          <p:cNvPr id="33795" name="Picture 3" descr="C:\Users\User\Desktop\img_c00239f25fafe14772156ef51070c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81439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57500" y="214313"/>
            <a:ext cx="3357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7000"/>
                </a:solidFill>
              </a:rPr>
              <a:t>Жиры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143500" y="1071563"/>
            <a:ext cx="3429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 dirty="0">
                <a:solidFill>
                  <a:srgbClr val="FF0000"/>
                </a:solidFill>
              </a:rPr>
              <a:t>Жиры</a:t>
            </a:r>
            <a:r>
              <a:rPr lang="ru-RU" sz="2000" dirty="0">
                <a:solidFill>
                  <a:srgbClr val="FF0000"/>
                </a:solidFill>
              </a:rPr>
              <a:t> - прежде всего источник энергии. Жиры регулируют обменный процессы в клетках, предохраняют организм от охлаждения</a:t>
            </a:r>
            <a:r>
              <a:rPr lang="ru-RU" sz="2000" dirty="0"/>
              <a:t>. Способствуют выработке иммунитета.  Они откладываются про запас, который используется при недостатке пищи и затратах энергии. Содержатся жиры в масле, орехах, сметане. Рекомендуемое потребление в день: сливочного масла – 20-25 г; растительного – 15-20 г. </a:t>
            </a:r>
          </a:p>
        </p:txBody>
      </p:sp>
      <p:pic>
        <p:nvPicPr>
          <p:cNvPr id="34818" name="Picture 2" descr="http://guidingstars.com/wp-content/uploads/2010/10/butter-and-o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434055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http://www.epidemiolog.ru/upload/medialibrary/e07/kvpsbqu%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9483">
            <a:off x="4307388" y="779154"/>
            <a:ext cx="3429024" cy="278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ttp://www.gornovosti.ru/static/images/archive/2349/khoroshiye-vitaminy-krepkoye-zdorovy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321">
            <a:off x="868553" y="527950"/>
            <a:ext cx="3038475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myhomesport.ru/wp-content/uploads/2012/10/Vitamina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1035">
            <a:off x="1114635" y="4110305"/>
            <a:ext cx="3602396" cy="238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dgchaacicgqa5.cloudfront.net/wp-content/uploads/2013/02/iStock_000010839613X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0334">
            <a:off x="5318109" y="3461590"/>
            <a:ext cx="2900313" cy="289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214563" y="285750"/>
            <a:ext cx="5072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7000"/>
                </a:solidFill>
              </a:rPr>
              <a:t>Витамины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286000" y="285750"/>
            <a:ext cx="4714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7000"/>
                </a:solidFill>
              </a:rPr>
              <a:t>Витамин С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42938" y="1143000"/>
            <a:ext cx="73580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i="1"/>
              <a:t>Если хотите реже простужаться, быть бодрыми, быстрее выздоравливать при болезни вам нужен он</a:t>
            </a:r>
          </a:p>
          <a:p>
            <a:endParaRPr lang="ru-RU" sz="2000" i="1"/>
          </a:p>
          <a:p>
            <a:pPr>
              <a:buFontTx/>
              <a:buChar char="-"/>
            </a:pPr>
            <a:r>
              <a:rPr lang="ru-RU" sz="2000" i="1"/>
              <a:t>А знаете ли друзья, в каких продуктах спрятан я?</a:t>
            </a:r>
          </a:p>
          <a:p>
            <a:pPr>
              <a:buFontTx/>
              <a:buChar char="-"/>
            </a:pPr>
            <a:endParaRPr lang="ru-RU"/>
          </a:p>
        </p:txBody>
      </p:sp>
      <p:pic>
        <p:nvPicPr>
          <p:cNvPr id="36867" name="Picture 3" descr="C:\Users\User\Desktop\d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6686550" cy="401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214563" y="214313"/>
            <a:ext cx="4643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7000"/>
                </a:solidFill>
              </a:rPr>
              <a:t>Витамин А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714375" y="1285875"/>
            <a:ext cx="7786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i="1"/>
              <a:t>Если вы хотите хорошо расти, хорошо видеть и иметь крепкие зубы, вам нужен витамин А!</a:t>
            </a:r>
          </a:p>
          <a:p>
            <a:endParaRPr lang="ru-RU" sz="2000" i="1"/>
          </a:p>
          <a:p>
            <a:pPr>
              <a:buFontTx/>
              <a:buChar char="-"/>
            </a:pPr>
            <a:r>
              <a:rPr lang="ru-RU" sz="2000" i="1"/>
              <a:t> Сразу вам вопрос, ребята, в каких продуктах он запрятан?</a:t>
            </a:r>
          </a:p>
        </p:txBody>
      </p:sp>
      <p:pic>
        <p:nvPicPr>
          <p:cNvPr id="37890" name="Picture 2" descr="http://strojnyiashka.ru/wp-content/uploads/2013/04/10-12-2010-23-24-15-6943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00438"/>
            <a:ext cx="3958893" cy="3038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6" descr="http://st.oede.by/st/files/userfiles/dlja_statej/zel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221946" cy="281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http://www.medimanage.com/Images/skinstory-milk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14686"/>
            <a:ext cx="2643206" cy="3380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500313" y="214313"/>
            <a:ext cx="4286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007000"/>
                </a:solidFill>
              </a:rPr>
              <a:t>Витамин </a:t>
            </a:r>
            <a:r>
              <a:rPr lang="en-US" sz="5400" b="1" i="1">
                <a:solidFill>
                  <a:srgbClr val="007000"/>
                </a:solidFill>
              </a:rPr>
              <a:t>D</a:t>
            </a:r>
            <a:endParaRPr lang="ru-RU" sz="5400" b="1" i="1">
              <a:solidFill>
                <a:srgbClr val="007000"/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00063" y="1143000"/>
            <a:ext cx="8286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i="1"/>
              <a:t>Он необходим для костей. Если в питании малышей не хватает витамина </a:t>
            </a:r>
            <a:r>
              <a:rPr lang="en-US" sz="2000" i="1"/>
              <a:t>D</a:t>
            </a:r>
            <a:r>
              <a:rPr lang="ru-RU" sz="2000" i="1"/>
              <a:t>,  у них развивается рахит, ножки могут на всю жизнь остаться кривыми. И еще витамин </a:t>
            </a:r>
            <a:r>
              <a:rPr lang="en-US" sz="2000" i="1"/>
              <a:t>D</a:t>
            </a:r>
            <a:r>
              <a:rPr lang="ru-RU" sz="2000" i="1"/>
              <a:t> сохраняет нам зубы. Без него зубы становятся мягкими и хрупкими. </a:t>
            </a:r>
          </a:p>
          <a:p>
            <a:pPr>
              <a:buFontTx/>
              <a:buChar char="-"/>
            </a:pPr>
            <a:endParaRPr lang="ru-RU" sz="2000" i="1"/>
          </a:p>
          <a:p>
            <a:pPr>
              <a:buFontTx/>
              <a:buChar char="-"/>
            </a:pPr>
            <a:r>
              <a:rPr lang="ru-RU" sz="2000" i="1"/>
              <a:t> Назовите продукты, в которых содержится витамин </a:t>
            </a:r>
            <a:r>
              <a:rPr lang="en-US" sz="2000" i="1"/>
              <a:t>D</a:t>
            </a:r>
            <a:r>
              <a:rPr lang="ru-RU" sz="2000" i="1"/>
              <a:t>?</a:t>
            </a:r>
          </a:p>
        </p:txBody>
      </p:sp>
      <p:pic>
        <p:nvPicPr>
          <p:cNvPr id="38914" name="Picture 2" descr="http://www.badaevastilist.ru/wp-content/uploads/2013/10/full-20120408-10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071942"/>
            <a:ext cx="3467088" cy="260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fitfan.ru/uploads/posts/2010-09/1284911251_tvo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4214842" cy="255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://r5.neobroker.ru/img-org/tovar-422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143380"/>
            <a:ext cx="2857520" cy="232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643063" y="214313"/>
            <a:ext cx="571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7000"/>
                </a:solidFill>
              </a:rPr>
              <a:t>Витамин В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500063" y="1071563"/>
            <a:ext cx="8072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i="1"/>
              <a:t>Если вы хотите быть сильным, иметь хороший аппетит и не хотите огорчаться и плакать по пустякам, вам нужен витамин В!</a:t>
            </a:r>
          </a:p>
          <a:p>
            <a:endParaRPr lang="ru-RU" sz="2000" i="1"/>
          </a:p>
          <a:p>
            <a:pPr>
              <a:buFontTx/>
              <a:buChar char="-"/>
            </a:pPr>
            <a:r>
              <a:rPr lang="ru-RU" sz="2000" i="1"/>
              <a:t> Витамин В находится в овсянке, которую вы едите на завтрак, и в черном хлебе, и в орехах.</a:t>
            </a:r>
          </a:p>
        </p:txBody>
      </p:sp>
      <p:pic>
        <p:nvPicPr>
          <p:cNvPr id="51202" name="Picture 2" descr="http://www.yg-market.ru/published/publicdata/WWWYGMARKETRUTEST/attachments/SC/products_pictures/1356700596_news_pictur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3524253" cy="2643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http://www.krfr.ru/userfiles/publications/view/Hleb%202-avs_publications_photos-file-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752840" cy="281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6" name="Picture 6" descr="http://www.vocesabia.net/wp-content/uploads/2011/12/dan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643182"/>
            <a:ext cx="3038475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512</TotalTime>
  <Words>729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День Победы_06</vt:lpstr>
      <vt:lpstr>Состав продуктов питания. Способы выбора продуктов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Выбор продуктов</vt:lpstr>
      <vt:lpstr>Качество продуктов</vt:lpstr>
      <vt:lpstr>Игра.</vt:lpstr>
      <vt:lpstr>Выбираем, где хранить продукты?</vt:lpstr>
      <vt:lpstr>          1)Что такое органолептическая экспертиза продукта?  2) Какие по качеству бывают продукты?  3) По каким признакам или показателям определяют качество продукта?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DNA7 X86</cp:lastModifiedBy>
  <cp:revision>56</cp:revision>
  <dcterms:created xsi:type="dcterms:W3CDTF">2013-03-16T20:41:41Z</dcterms:created>
  <dcterms:modified xsi:type="dcterms:W3CDTF">2020-04-09T18:15:03Z</dcterms:modified>
</cp:coreProperties>
</file>